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6"/>
  </p:notesMasterIdLst>
  <p:sldIdLst>
    <p:sldId id="262" r:id="rId2"/>
    <p:sldId id="263" r:id="rId3"/>
    <p:sldId id="256" r:id="rId4"/>
    <p:sldId id="257" r:id="rId5"/>
    <p:sldId id="258" r:id="rId6"/>
    <p:sldId id="259" r:id="rId7"/>
    <p:sldId id="260" r:id="rId8"/>
    <p:sldId id="264" r:id="rId9"/>
    <p:sldId id="266" r:id="rId10"/>
    <p:sldId id="265" r:id="rId11"/>
    <p:sldId id="267" r:id="rId12"/>
    <p:sldId id="268" r:id="rId13"/>
    <p:sldId id="269" r:id="rId14"/>
    <p:sldId id="26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Sans" pitchFamily="2"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306030504020204" pitchFamily="34" charset="0"/>
      <p:regular r:id="rId37"/>
      <p:italic r:id="rId38"/>
    </p:embeddedFont>
    <p:embeddedFont>
      <p:font typeface="Open Sans SemiBold" panose="020B07060308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09" autoAdjust="0"/>
  </p:normalViewPr>
  <p:slideViewPr>
    <p:cSldViewPr snapToGrid="0">
      <p:cViewPr varScale="1">
        <p:scale>
          <a:sx n="119" d="100"/>
          <a:sy n="119" d="100"/>
        </p:scale>
        <p:origin x="11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 there is Performance Analysis SIG for applications run by Beeman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will reach out to Beeman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Are we to merge Nexus  proposals or drive them separately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Need to come up with way to handle all the changes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a:t>
            </a:r>
            <a:r>
              <a:rPr lang="en-US" sz="1100" dirty="0" err="1">
                <a:effectLst/>
                <a:latin typeface="Calibri" panose="020F0502020204030204" pitchFamily="34" charset="0"/>
                <a:ea typeface="Times New Roman" panose="02020603050405020304" pitchFamily="18" charset="0"/>
              </a:rPr>
              <a:t>Whats</a:t>
            </a:r>
            <a:r>
              <a:rPr lang="en-US" sz="1100" dirty="0">
                <a:effectLst/>
                <a:latin typeface="Calibri" panose="020F0502020204030204" pitchFamily="34" charset="0"/>
                <a:ea typeface="Times New Roman" panose="02020603050405020304" pitchFamily="18" charset="0"/>
              </a:rPr>
              <a:t> the definition of completing the tasks?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Need to have Robert and have a comprehensive discussion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Do we expect all Trace information in ADOC?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need to come up with a document and consolidation process</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9504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 Maybe have a Update TG to handle new request and TSC will approve it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Versioning rules?? </a:t>
            </a:r>
          </a:p>
          <a:p>
            <a:pPr marL="685800" marR="0" lvl="1" indent="-228600" algn="l" defTabSz="914400" rtl="0" eaLnBrk="1" fontAlgn="ctr" latinLnBrk="0" hangingPunct="1">
              <a:lnSpc>
                <a:spcPct val="100000"/>
              </a:lnSpc>
              <a:spcBef>
                <a:spcPts val="0"/>
              </a:spcBef>
              <a:spcAft>
                <a:spcPts val="0"/>
              </a:spcAft>
              <a:buClr>
                <a:srgbClr val="000000"/>
              </a:buClr>
              <a:buSzPts val="1000"/>
              <a:buFont typeface="Courier New" panose="02070309020205020404" pitchFamily="49" charset="0"/>
              <a:buChar char="o"/>
              <a:tabLst>
                <a:tab pos="1371600" algn="l"/>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J</a:t>
            </a:r>
            <a:r>
              <a:rPr lang="en-US" sz="1100" dirty="0">
                <a:effectLst/>
                <a:latin typeface="Calibri" panose="020F0502020204030204" pitchFamily="34" charset="0"/>
                <a:ea typeface="Calibri" panose="020F0502020204030204" pitchFamily="34" charset="0"/>
              </a:rPr>
              <a:t>eff: please reach out to </a:t>
            </a:r>
            <a:r>
              <a:rPr lang="en-US" sz="1100" u="sng" dirty="0">
                <a:solidFill>
                  <a:srgbClr val="0563C1"/>
                </a:solidFill>
                <a:effectLst/>
                <a:latin typeface="Calibri" panose="020F0502020204030204" pitchFamily="34" charset="0"/>
                <a:ea typeface="Calibri" panose="020F0502020204030204" pitchFamily="34" charset="0"/>
                <a:hlinkClick r:id="rId3"/>
              </a:rPr>
              <a:t>help@riscv.org</a:t>
            </a:r>
            <a:r>
              <a:rPr lang="en-US" sz="1100" dirty="0">
                <a:effectLst/>
                <a:latin typeface="Calibri" panose="020F0502020204030204" pitchFamily="34" charset="0"/>
                <a:ea typeface="Calibri" panose="020F0502020204030204" pitchFamily="34" charset="0"/>
              </a:rPr>
              <a:t>  for the versioning rules</a:t>
            </a:r>
            <a:endParaRPr lang="en-GB" sz="1100" dirty="0">
              <a:effectLst/>
              <a:latin typeface="Calibri" panose="020F0502020204030204" pitchFamily="34" charset="0"/>
              <a:ea typeface="Calibri" panose="020F0502020204030204" pitchFamily="34"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Vector support?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not supported right now</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fontAlgn="ctr">
              <a:buSzPts val="1000"/>
              <a:buFont typeface="Courier New" panose="02070309020205020404" pitchFamily="49" charset="0"/>
              <a:buNone/>
              <a:tabLst>
                <a:tab pos="1371600" algn="l"/>
              </a:tabLst>
            </a:pP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6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 If members are not pushing the features and working on it, we wont do it.</a:t>
            </a:r>
            <a:endParaRPr lang="en-GB" sz="1100" dirty="0">
              <a:effectLst/>
              <a:latin typeface="Calibri" panose="020F0502020204030204" pitchFamily="34" charset="0"/>
              <a:ea typeface="Calibri" panose="020F0502020204030204" pitchFamily="34"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Ved: </a:t>
            </a:r>
            <a:r>
              <a:rPr lang="en-US" sz="1100" dirty="0" err="1">
                <a:effectLst/>
                <a:latin typeface="Calibri" panose="020F0502020204030204" pitchFamily="34" charset="0"/>
                <a:ea typeface="Times New Roman" panose="02020603050405020304" pitchFamily="18" charset="0"/>
              </a:rPr>
              <a:t>eTrace</a:t>
            </a:r>
            <a:r>
              <a:rPr lang="en-US" sz="1100" dirty="0">
                <a:effectLst/>
                <a:latin typeface="Calibri" panose="020F0502020204030204" pitchFamily="34" charset="0"/>
                <a:ea typeface="Times New Roman" panose="02020603050405020304" pitchFamily="18" charset="0"/>
              </a:rPr>
              <a:t> and Nexus are defined to a trace port, need trace to memory?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potentially captured in encapsulation item; it is important and need to spin up TG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Ved: may need to consider virtualization</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Greg: may not be one encapsulation standard needed?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Iain: there are examples in </a:t>
            </a:r>
            <a:r>
              <a:rPr lang="en-US" sz="1100" dirty="0" err="1">
                <a:effectLst/>
                <a:latin typeface="Calibri" panose="020F0502020204030204" pitchFamily="34" charset="0"/>
                <a:ea typeface="Times New Roman" panose="02020603050405020304" pitchFamily="18" charset="0"/>
              </a:rPr>
              <a:t>eTrace</a:t>
            </a:r>
            <a:r>
              <a:rPr lang="en-US" sz="1100" dirty="0">
                <a:effectLst/>
                <a:latin typeface="Calibri" panose="020F0502020204030204" pitchFamily="34" charset="0"/>
                <a:ea typeface="Times New Roman" panose="02020603050405020304" pitchFamily="18" charset="0"/>
              </a:rPr>
              <a:t>, but not complete or normative</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Greg: need to have a complete standard for control of trace to memory</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Wingdings" panose="05000000000000000000" pitchFamily="2" charset="2"/>
              <a:buChar char=""/>
              <a:tabLst>
                <a:tab pos="1828800" algn="l"/>
              </a:tabLst>
            </a:pPr>
            <a:r>
              <a:rPr lang="en-US" sz="1100" dirty="0">
                <a:effectLst/>
                <a:highlight>
                  <a:srgbClr val="FFFF00"/>
                </a:highlight>
                <a:latin typeface="Calibri" panose="020F0502020204030204" pitchFamily="34" charset="0"/>
                <a:ea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rPr>
              <a:t> there is a register map in the common control doc, though this may not be sufficient.  Need to complete but maybe should not be part of Nexus TG</a:t>
            </a:r>
            <a:endParaRPr lang="en-GB" sz="1100" dirty="0">
              <a:effectLst/>
              <a:latin typeface="Calibri" panose="020F0502020204030204" pitchFamily="34" charset="0"/>
              <a:ea typeface="Calibri" panose="020F0502020204030204" pitchFamily="34" charset="0"/>
            </a:endParaRPr>
          </a:p>
          <a:p>
            <a:pPr marL="285750" lvl="0" indent="-285750" fontAlgn="ctr">
              <a:buSzPts val="1000"/>
              <a:buFont typeface="Symbol" panose="05050102010706020507" pitchFamily="18" charset="2"/>
              <a:buChar char=""/>
              <a:tabLst>
                <a:tab pos="914400" algn="l"/>
              </a:tabLst>
            </a:pPr>
            <a:r>
              <a:rPr lang="en-US" sz="1100" dirty="0" err="1">
                <a:effectLst/>
                <a:latin typeface="Calibri" panose="020F0502020204030204" pitchFamily="34" charset="0"/>
                <a:ea typeface="Times New Roman" panose="02020603050405020304" pitchFamily="18" charset="0"/>
              </a:rPr>
              <a:t>Xiahoan</a:t>
            </a:r>
            <a:r>
              <a:rPr lang="en-US" sz="1100" dirty="0">
                <a:effectLst/>
                <a:latin typeface="Calibri" panose="020F0502020204030204" pitchFamily="34" charset="0"/>
                <a:ea typeface="Times New Roman" panose="02020603050405020304" pitchFamily="18" charset="0"/>
              </a:rPr>
              <a:t> Ma: What is Trace information? More than instructions?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Instruction and Data Trace spec have been defined; Maybe there is scope for more?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Ved: Branch tracing is of more interest for SW debug</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Performance SIG from Beeman has started this topic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Maybe need to be coordinated</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Ved: remote telemetry - for large machines to be monitored remotely</a:t>
            </a:r>
            <a:endParaRPr lang="en-GB" sz="1100" dirty="0">
              <a:effectLst/>
              <a:latin typeface="Calibri" panose="020F0502020204030204" pitchFamily="34" charset="0"/>
              <a:ea typeface="Calibri" panose="020F0502020204030204" pitchFamily="34"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Ved: Self hosted debug as a gap? Debug to be delegated to lower modes like Supervisor mode</a:t>
            </a:r>
            <a:endParaRPr lang="en-GB" sz="1100" dirty="0">
              <a:effectLst/>
              <a:latin typeface="Calibri" panose="020F0502020204030204" pitchFamily="34" charset="0"/>
              <a:ea typeface="Calibri" panose="020F0502020204030204" pitchFamily="34" charset="0"/>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Mark: Competitive analysis of all features from different architectures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 Niranjan: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we do need to analyze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506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a:t>
            </a:r>
          </a:p>
          <a:p>
            <a:pPr marL="0" lvl="0" indent="0" algn="l" rtl="0">
              <a:spcBef>
                <a:spcPts val="0"/>
              </a:spcBef>
              <a:spcAft>
                <a:spcPts val="0"/>
              </a:spcAft>
              <a:buNone/>
            </a:pPr>
            <a:r>
              <a:rPr lang="en-GB" dirty="0"/>
              <a:t>Iain Robertson (Siemens, chair)</a:t>
            </a:r>
          </a:p>
          <a:p>
            <a:pPr marL="0" lvl="0" indent="0" algn="l" rtl="0">
              <a:spcBef>
                <a:spcPts val="0"/>
              </a:spcBef>
              <a:spcAft>
                <a:spcPts val="0"/>
              </a:spcAft>
              <a:buNone/>
            </a:pPr>
            <a:r>
              <a:rPr lang="en-GB" dirty="0"/>
              <a:t>Niranjan Prabhu (Intel, vice chair)</a:t>
            </a:r>
          </a:p>
          <a:p>
            <a:pPr marL="0" lvl="0" indent="0" algn="l" rtl="0">
              <a:spcBef>
                <a:spcPts val="0"/>
              </a:spcBef>
              <a:spcAft>
                <a:spcPts val="0"/>
              </a:spcAft>
              <a:buNone/>
            </a:pPr>
            <a:r>
              <a:rPr lang="en-GB" dirty="0"/>
              <a:t>Mark Himmelstein (RVI CTO)</a:t>
            </a:r>
          </a:p>
          <a:p>
            <a:pPr marL="0" lvl="0" indent="0" algn="l" rtl="0">
              <a:spcBef>
                <a:spcPts val="0"/>
              </a:spcBef>
              <a:spcAft>
                <a:spcPts val="0"/>
              </a:spcAft>
              <a:buNone/>
            </a:pPr>
            <a:r>
              <a:rPr lang="en-GB" dirty="0"/>
              <a:t>Michael </a:t>
            </a:r>
            <a:r>
              <a:rPr lang="en-GB" dirty="0" err="1"/>
              <a:t>Scheinkofer</a:t>
            </a:r>
            <a:r>
              <a:rPr lang="en-GB" dirty="0"/>
              <a:t> (Lauterbach)</a:t>
            </a:r>
          </a:p>
          <a:p>
            <a:pPr marL="0" lvl="0" indent="0" algn="l" rtl="0">
              <a:spcBef>
                <a:spcPts val="0"/>
              </a:spcBef>
              <a:spcAft>
                <a:spcPts val="0"/>
              </a:spcAft>
              <a:buNone/>
            </a:pPr>
            <a:r>
              <a:rPr lang="en-GB" dirty="0" err="1"/>
              <a:t>Hanyu.cp</a:t>
            </a:r>
            <a:endParaRPr lang="en-GB" dirty="0"/>
          </a:p>
          <a:p>
            <a:pPr marL="0" lvl="0" indent="0" algn="l" rtl="0">
              <a:spcBef>
                <a:spcPts val="0"/>
              </a:spcBef>
              <a:spcAft>
                <a:spcPts val="0"/>
              </a:spcAft>
              <a:buNone/>
            </a:pPr>
            <a:r>
              <a:rPr lang="en-GB" dirty="0"/>
              <a:t>Greg (Ventana)</a:t>
            </a:r>
          </a:p>
          <a:p>
            <a:pPr marL="0" lvl="0" indent="0" algn="l" rtl="0">
              <a:spcBef>
                <a:spcPts val="0"/>
              </a:spcBef>
              <a:spcAft>
                <a:spcPts val="0"/>
              </a:spcAft>
              <a:buNone/>
            </a:pPr>
            <a:r>
              <a:rPr lang="en-GB" dirty="0"/>
              <a:t>Alan Young (Qualcomm)</a:t>
            </a:r>
          </a:p>
          <a:p>
            <a:pPr marL="0" lvl="0" indent="0" algn="l" rtl="0">
              <a:spcBef>
                <a:spcPts val="0"/>
              </a:spcBef>
              <a:spcAft>
                <a:spcPts val="0"/>
              </a:spcAft>
              <a:buNone/>
            </a:pPr>
            <a:r>
              <a:rPr lang="en-GB" dirty="0"/>
              <a:t>Paul Donahue (Ventana)</a:t>
            </a:r>
          </a:p>
          <a:p>
            <a:pPr marL="0" lvl="0" indent="0" algn="l" rtl="0">
              <a:spcBef>
                <a:spcPts val="0"/>
              </a:spcBef>
              <a:spcAft>
                <a:spcPts val="0"/>
              </a:spcAft>
              <a:buNone/>
            </a:pPr>
            <a:r>
              <a:rPr lang="en-GB" dirty="0"/>
              <a:t>Bruce Ableidinger (</a:t>
            </a:r>
            <a:r>
              <a:rPr lang="en-GB" dirty="0" err="1"/>
              <a:t>SiFive</a:t>
            </a:r>
            <a:r>
              <a:rPr lang="en-GB" dirty="0"/>
              <a:t>)</a:t>
            </a:r>
          </a:p>
          <a:p>
            <a:pPr marL="0" lvl="0" indent="0" algn="l" rtl="0">
              <a:spcBef>
                <a:spcPts val="0"/>
              </a:spcBef>
              <a:spcAft>
                <a:spcPts val="0"/>
              </a:spcAft>
              <a:buNone/>
            </a:pPr>
            <a:r>
              <a:rPr lang="en-GB" dirty="0"/>
              <a:t>Aaron Durbin (</a:t>
            </a:r>
            <a:r>
              <a:rPr lang="en-GB" dirty="0" err="1"/>
              <a:t>Rivos</a:t>
            </a:r>
            <a:r>
              <a:rPr lang="en-GB" dirty="0"/>
              <a:t>)</a:t>
            </a:r>
          </a:p>
          <a:p>
            <a:pPr marL="0" lvl="0" indent="0" algn="l" rtl="0">
              <a:spcBef>
                <a:spcPts val="0"/>
              </a:spcBef>
              <a:spcAft>
                <a:spcPts val="0"/>
              </a:spcAft>
              <a:buNone/>
            </a:pPr>
            <a:r>
              <a:rPr lang="en-GB" dirty="0"/>
              <a:t>Jeff Scheel (RVI)</a:t>
            </a:r>
          </a:p>
          <a:p>
            <a:pPr marL="0" lvl="0" indent="0" algn="l" rtl="0">
              <a:spcBef>
                <a:spcPts val="0"/>
              </a:spcBef>
              <a:spcAft>
                <a:spcPts val="0"/>
              </a:spcAft>
              <a:buNone/>
            </a:pPr>
            <a:r>
              <a:rPr lang="en-GB" dirty="0"/>
              <a:t>David O’Brien (Imagination)</a:t>
            </a:r>
          </a:p>
          <a:p>
            <a:pPr marL="0" lvl="0" indent="0" algn="l" rtl="0">
              <a:spcBef>
                <a:spcPts val="0"/>
              </a:spcBef>
              <a:spcAft>
                <a:spcPts val="0"/>
              </a:spcAft>
              <a:buNone/>
            </a:pPr>
            <a:r>
              <a:rPr lang="en-GB" dirty="0"/>
              <a:t>Ved Shanbhogue (</a:t>
            </a:r>
            <a:r>
              <a:rPr lang="en-GB" dirty="0" err="1"/>
              <a:t>Rivos</a:t>
            </a:r>
            <a:r>
              <a:rPr lang="en-GB" dirty="0"/>
              <a:t>)</a:t>
            </a:r>
          </a:p>
          <a:p>
            <a:pPr marL="0" lvl="0" indent="0" algn="l" rtl="0">
              <a:spcBef>
                <a:spcPts val="0"/>
              </a:spcBef>
              <a:spcAft>
                <a:spcPts val="0"/>
              </a:spcAft>
              <a:buNone/>
            </a:pPr>
            <a:r>
              <a:rPr lang="en-GB" dirty="0" err="1"/>
              <a:t>Xiaohan</a:t>
            </a:r>
            <a:r>
              <a:rPr lang="en-GB" dirty="0"/>
              <a:t> Ma (Alibaba)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need to clarify "transports"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Iain: scope is around Trace Transports and we can clarify.  Update: the full charter wording already makes </a:t>
            </a:r>
            <a:r>
              <a:rPr lang="en-US" sz="1100">
                <a:effectLst/>
                <a:latin typeface="Calibri" panose="020F0502020204030204" pitchFamily="34" charset="0"/>
                <a:ea typeface="Times New Roman" panose="02020603050405020304" pitchFamily="18" charset="0"/>
                <a:cs typeface="Times New Roman" panose="02020603050405020304" pitchFamily="18" charset="0"/>
              </a:rPr>
              <a:t>this clear</a:t>
            </a:r>
            <a:endParaRPr lang="en-GB" dirty="0">
              <a:effectLst/>
            </a:endParaRPr>
          </a:p>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What is Unified Security Architecture?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Ved: Various debug levels End-User, Expert or OEM, etc.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How do we authorize different levels?</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Root of trust being established to debug and identify if debug is enabled on a platform</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What can be part of debug vs what cannot be part of debug?</a:t>
            </a:r>
            <a:endParaRPr lang="en-GB" sz="1100" dirty="0">
              <a:effectLst/>
              <a:latin typeface="Calibri" panose="020F0502020204030204" pitchFamily="34" charset="0"/>
              <a:ea typeface="Calibri" panose="020F0502020204030204" pitchFamily="34" charset="0"/>
            </a:endParaRPr>
          </a:p>
          <a:p>
            <a:pPr marL="1143000" lvl="2" indent="-228600" fontAlgn="ctr">
              <a:buSzPts val="1000"/>
              <a:buFont typeface="Wingdings" panose="05000000000000000000" pitchFamily="2" charset="2"/>
              <a:buChar char=""/>
              <a:tabLst>
                <a:tab pos="1828800" algn="l"/>
              </a:tabLst>
            </a:pPr>
            <a:r>
              <a:rPr lang="en-US" sz="1100" dirty="0">
                <a:effectLst/>
                <a:latin typeface="Calibri" panose="020F0502020204030204" pitchFamily="34" charset="0"/>
                <a:ea typeface="Times New Roman" panose="02020603050405020304" pitchFamily="18" charset="0"/>
              </a:rPr>
              <a:t>Charter needs to expand further</a:t>
            </a:r>
            <a:endParaRPr lang="en-GB" sz="1100" dirty="0">
              <a:effectLst/>
              <a:latin typeface="Calibri" panose="020F0502020204030204" pitchFamily="34" charset="0"/>
              <a:ea typeface="Calibri" panose="020F0502020204030204" pitchFamily="34" charset="0"/>
            </a:endParaRPr>
          </a:p>
          <a:p>
            <a:pPr marL="228600" lvl="0" indent="-228600" fontAlgn="ctr">
              <a:buSzPts val="1000"/>
              <a:buFont typeface="Courier New" panose="02070309020205020404" pitchFamily="49" charset="0"/>
              <a:buChar char="o"/>
              <a:tabLst>
                <a:tab pos="1371600" algn="l"/>
              </a:tabLst>
            </a:pP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195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fontAlgn="ctr">
              <a:buSzPts val="1000"/>
              <a:buFont typeface="Symbol" panose="05050102010706020507" pitchFamily="18" charset="2"/>
              <a:buChar char=""/>
              <a:tabLst>
                <a:tab pos="914400" algn="l"/>
              </a:tabLst>
            </a:pPr>
            <a:r>
              <a:rPr lang="en-US" sz="1100" dirty="0">
                <a:effectLst/>
                <a:latin typeface="Calibri" panose="020F0502020204030204" pitchFamily="34" charset="0"/>
                <a:ea typeface="Times New Roman" panose="02020603050405020304" pitchFamily="18" charset="0"/>
              </a:rPr>
              <a:t>Greg: Debug spec did not comprehend vector loads and stores </a:t>
            </a:r>
            <a:endParaRPr lang="en-GB" sz="1100" dirty="0">
              <a:effectLst/>
              <a:latin typeface="Calibri" panose="020F0502020204030204" pitchFamily="34" charset="0"/>
              <a:ea typeface="Calibri" panose="020F0502020204030204" pitchFamily="34" charset="0"/>
            </a:endParaRPr>
          </a:p>
          <a:p>
            <a:pPr marL="685800" lvl="1" indent="-228600" fontAlgn="ctr">
              <a:buSzPts val="1000"/>
              <a:buFont typeface="Courier New" panose="02070309020205020404" pitchFamily="49" charset="0"/>
              <a:buChar char="o"/>
              <a:tabLst>
                <a:tab pos="1371600" algn="l"/>
              </a:tabLst>
            </a:pPr>
            <a:r>
              <a:rPr lang="en-US" sz="11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rPr>
              <a:t>Iain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need to be considered for future</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lvl="1" indent="-228600" fontAlgn="ctr">
              <a:buSzPts val="1000"/>
              <a:buFont typeface="Courier New" panose="02070309020205020404" pitchFamily="49" charset="0"/>
              <a:buChar char="o"/>
              <a:tabLst>
                <a:tab pos="1371600" algn="l"/>
              </a:tabLs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Needs to be considered as a new ask and not block existing work</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7472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sigarch.org/performance-counters-id-like-to-see-part-i/"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www.sigarch.org/performance-counters-id-like-to-see-part-ii/"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_XWJus8M5ZwSQ2cvEOzCjlOmsmXOnN4/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iscv-admin/debug-trace-perf-mon/blob/main/CHARTER.md"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https://lh4.googleusercontent.com/P0_Zhunkqw3-Pwi5WwwQJbTetcoLC0ZDQHEv81LSKkRRbVJGIfRrz5bxFY2VR5DiS8wwxRrQL8L_J76w-kSGPILFlLaoX0pPeNOw_7IT5L2dB-xTvPUeeHLDXvbr0M6Wu0n9cHvcXv4ml8YRP7UA5bonRQ6Fy88ChQwpSpmlFAXK1Q8khb6IRpFN7h389mQB"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11/09/2022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TG Status - Nexus</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Connectors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Most extensions agreed with MIPI</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Common control</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Reworking to provide dedicates 4k blocks per component</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Discussion ongoing regarding access from non-system bus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Nexus Messages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Some clarifications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Reference encoder/decoder</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Changed to match messages</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Need clarity on what remains to be done</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554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Maintenance</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Seagate requested some further clarification on push/pop support for data 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Examples added to section 4.3 and pull request made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 functional change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Need to determine approval process for updating the spec given that it is ratified.  </a:t>
            </a:r>
            <a:endParaRPr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377968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Gap Analysis</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Common Control</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Ongoing, under Nexus TG (for historic reasons).  Progress very slow</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Connectors</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Ongoing, under Nexus</a:t>
            </a:r>
          </a:p>
          <a:p>
            <a:pPr lvl="1" indent="-323850">
              <a:buClr>
                <a:schemeClr val="dk2"/>
              </a:buClr>
              <a:buSzPts val="1500"/>
              <a:buFont typeface="Open Sans Light"/>
              <a:buChar char="●"/>
            </a:pPr>
            <a:r>
              <a:rPr lang="en-GB" sz="1100" dirty="0" err="1">
                <a:solidFill>
                  <a:schemeClr val="dk2"/>
                </a:solidFill>
                <a:latin typeface="Open Sans Light"/>
                <a:ea typeface="Open Sans Light"/>
                <a:cs typeface="Open Sans Light"/>
                <a:sym typeface="Open Sans Light"/>
              </a:rPr>
              <a:t>eTrace</a:t>
            </a:r>
            <a:r>
              <a:rPr lang="en-GB" sz="1100" dirty="0">
                <a:solidFill>
                  <a:schemeClr val="dk2"/>
                </a:solidFill>
                <a:latin typeface="Open Sans Light"/>
                <a:ea typeface="Open Sans Light"/>
                <a:cs typeface="Open Sans Light"/>
                <a:sym typeface="Open Sans Light"/>
              </a:rPr>
              <a:t> packet encapsulation for transport</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High priority, should be a small task – spin up a TG?</a:t>
            </a:r>
          </a:p>
          <a:p>
            <a:pPr lvl="1" indent="-323850">
              <a:buClr>
                <a:schemeClr val="dk2"/>
              </a:buClr>
              <a:buSzPts val="1500"/>
              <a:buFont typeface="Open Sans Light"/>
              <a:buChar char="●"/>
            </a:pPr>
            <a:r>
              <a:rPr lang="en-GB" sz="1100" dirty="0" err="1">
                <a:solidFill>
                  <a:schemeClr val="dk2"/>
                </a:solidFill>
                <a:latin typeface="Open Sans Light"/>
                <a:ea typeface="Open Sans Light"/>
                <a:cs typeface="Open Sans Light"/>
                <a:sym typeface="Open Sans Light"/>
              </a:rPr>
              <a:t>eTrace</a:t>
            </a:r>
            <a:r>
              <a:rPr lang="en-GB" sz="1100" dirty="0">
                <a:solidFill>
                  <a:schemeClr val="dk2"/>
                </a:solidFill>
                <a:latin typeface="Open Sans Light"/>
                <a:ea typeface="Open Sans Light"/>
                <a:cs typeface="Open Sans Light"/>
                <a:sym typeface="Open Sans Light"/>
              </a:rPr>
              <a:t> cycle accurate and vector extension support</a:t>
            </a:r>
          </a:p>
          <a:p>
            <a:pPr lvl="2"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Lower priority?</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Performance counting</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Define standardised architecture, metrics and access for performance counting.</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Useful starting point </a:t>
            </a:r>
            <a:r>
              <a:rPr lang="en-GB" sz="1100" dirty="0">
                <a:solidFill>
                  <a:schemeClr val="dk2"/>
                </a:solidFill>
                <a:latin typeface="Open Sans Light"/>
                <a:ea typeface="Open Sans Light"/>
                <a:cs typeface="Open Sans Light"/>
                <a:sym typeface="Open Sans Light"/>
                <a:hlinkClick r:id="rId3"/>
              </a:rPr>
              <a:t>here</a:t>
            </a:r>
            <a:r>
              <a:rPr lang="en-GB" sz="1100" dirty="0">
                <a:solidFill>
                  <a:schemeClr val="dk2"/>
                </a:solidFill>
                <a:latin typeface="Open Sans Light"/>
                <a:ea typeface="Open Sans Light"/>
                <a:cs typeface="Open Sans Light"/>
                <a:sym typeface="Open Sans Light"/>
              </a:rPr>
              <a:t> and </a:t>
            </a:r>
            <a:r>
              <a:rPr lang="en-GB" sz="1100" dirty="0">
                <a:solidFill>
                  <a:schemeClr val="dk2"/>
                </a:solidFill>
                <a:latin typeface="Open Sans Light"/>
                <a:ea typeface="Open Sans Light"/>
                <a:cs typeface="Open Sans Light"/>
                <a:sym typeface="Open Sans Light"/>
                <a:hlinkClick r:id="rId4"/>
              </a:rPr>
              <a:t>here</a:t>
            </a:r>
            <a:r>
              <a:rPr lang="en-GB" sz="1100" dirty="0">
                <a:solidFill>
                  <a:schemeClr val="dk2"/>
                </a:solidFill>
                <a:latin typeface="Open Sans Light"/>
                <a:ea typeface="Open Sans Light"/>
                <a:cs typeface="Open Sans Light"/>
                <a:sym typeface="Open Sans Light"/>
              </a:rPr>
              <a:t>.  </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Any interest in starting a TG?</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Debug Authorisation framework</a:t>
            </a: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Remote Telemetry</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Alternatives to GDB with multi-core support</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Meeting frequency?</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In-person meeting at RISC-V summit?</a:t>
            </a:r>
          </a:p>
          <a:p>
            <a:pPr lvl="1" indent="-323850">
              <a:buClr>
                <a:schemeClr val="dk2"/>
              </a:buClr>
              <a:buSzPts val="1500"/>
              <a:buFont typeface="Open Sans Light"/>
              <a:buChar char="●"/>
            </a:pPr>
            <a:r>
              <a:rPr lang="en-GB" sz="1050" dirty="0">
                <a:solidFill>
                  <a:schemeClr val="dk2"/>
                </a:solidFill>
                <a:latin typeface="Open Sans Light"/>
                <a:ea typeface="Open Sans Light"/>
                <a:cs typeface="Open Sans Light"/>
                <a:sym typeface="Open Sans Light"/>
              </a:rPr>
              <a:t>No slots remaining on member day but a slot during the conference days is possible</a:t>
            </a: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Charter - recap</a:t>
            </a: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TG Status</a:t>
            </a:r>
            <a:endParaRPr sz="1500" dirty="0">
              <a:solidFill>
                <a:schemeClr val="dk2"/>
              </a:solidFill>
              <a:latin typeface="Open Sans Light"/>
              <a:ea typeface="Open Sans Light"/>
              <a:cs typeface="Open Sans Light"/>
              <a:sym typeface="Open Sans Light"/>
            </a:endParaRPr>
          </a:p>
          <a:p>
            <a:pPr marL="914400" lvl="1"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Debug, Nexus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Maintenance</a:t>
            </a:r>
          </a:p>
          <a:p>
            <a:pPr lvl="1" indent="-323850">
              <a:buClr>
                <a:schemeClr val="dk2"/>
              </a:buClr>
              <a:buSzPts val="1500"/>
              <a:buFont typeface="Open Sans Light"/>
              <a:buChar char="●"/>
            </a:pPr>
            <a:r>
              <a:rPr lang="en" sz="1100" dirty="0">
                <a:solidFill>
                  <a:schemeClr val="dk2"/>
                </a:solidFill>
                <a:latin typeface="Open Sans Light"/>
                <a:ea typeface="Open Sans Light"/>
                <a:cs typeface="Open Sans Light"/>
                <a:sym typeface="Open Sans Light"/>
              </a:rPr>
              <a:t>eTrace clarification on push/pop and data trace</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Gap Analysis</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Discussion</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Future meetings</a:t>
            </a: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pic>
        <p:nvPicPr>
          <p:cNvPr id="2050" name="Picture 1">
            <a:extLst>
              <a:ext uri="{FF2B5EF4-FFF2-40B4-BE49-F238E27FC236}">
                <a16:creationId xmlns:a16="http://schemas.microsoft.com/office/drawing/2014/main" id="{1CD5A4DB-1298-4500-AE36-3BB9A2A37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087" y="325159"/>
            <a:ext cx="2646213" cy="445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1300" u="sng">
                <a:solidFill>
                  <a:schemeClr val="hlink"/>
                </a:solidFill>
                <a:hlinkClick r:id="rId3"/>
              </a:rPr>
              <a:t>Video link</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an open ISA enabling a new era of processor innovation through open standard collaboration. Born in academia and research, RISC-V ISA delivers a new level of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Charter</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Clr>
                <a:schemeClr val="dk2"/>
              </a:buClr>
              <a:buSzPts val="1500"/>
              <a:buNone/>
            </a:pPr>
            <a:r>
              <a:rPr lang="en" sz="1500" dirty="0">
                <a:solidFill>
                  <a:schemeClr val="dk2"/>
                </a:solidFill>
                <a:latin typeface="Open Sans Light"/>
                <a:ea typeface="Open Sans Light"/>
                <a:cs typeface="Open Sans Light"/>
                <a:sym typeface="Open Sans Light"/>
              </a:rPr>
              <a:t>Full verbiage is </a:t>
            </a:r>
            <a:r>
              <a:rPr lang="en-GB" sz="1500" dirty="0">
                <a:solidFill>
                  <a:schemeClr val="dk2"/>
                </a:solidFill>
                <a:latin typeface="Open Sans Light"/>
                <a:ea typeface="Open Sans Light"/>
                <a:cs typeface="Open Sans Light"/>
                <a:sym typeface="Open Sans Light"/>
                <a:hlinkClick r:id="rId3"/>
              </a:rPr>
              <a:t>here</a:t>
            </a:r>
            <a:r>
              <a:rPr lang="en-GB" sz="1500" dirty="0">
                <a:solidFill>
                  <a:schemeClr val="dk2"/>
                </a:solidFill>
                <a:latin typeface="Open Sans Light"/>
                <a:ea typeface="Open Sans Light"/>
                <a:cs typeface="Open Sans Light"/>
                <a:sym typeface="Open Sans Light"/>
              </a:rPr>
              <a:t>.  Key points:</a:t>
            </a:r>
            <a:endParaRPr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endParaRPr lang="en" sz="1500" dirty="0">
              <a:solidFill>
                <a:schemeClr val="dk2"/>
              </a:solidFill>
              <a:latin typeface="Open Sans Light"/>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goal for the DTPM SIG shall be to define a strategy to establish specifications and guidelines for the interfaces, transports, and other pieces of the SoC infrastructure</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focus on the following areas:</a:t>
            </a:r>
            <a:endParaRPr lang="en-GB" sz="1400" b="0" i="0" dirty="0">
              <a:solidFill>
                <a:srgbClr val="24292F"/>
              </a:solidFill>
              <a:effectLst/>
              <a:latin typeface="-apple-system"/>
              <a:ea typeface="Open Sans Light"/>
              <a:cs typeface="Open Sans Light"/>
              <a:sym typeface="Open Sans Light"/>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Standard programming interface</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Standard transports</a:t>
            </a:r>
            <a:endParaRPr lang="en-GB" sz="1200" dirty="0">
              <a:solidFill>
                <a:srgbClr val="24292F"/>
              </a:solidFill>
              <a:latin typeface="-apple-system"/>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Unified security architecture</a:t>
            </a: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Cables and connectors</a:t>
            </a:r>
            <a:endParaRPr lang="en-GB" sz="1200" dirty="0">
              <a:solidFill>
                <a:srgbClr val="24292F"/>
              </a:solidFill>
              <a:latin typeface="-apple-system"/>
            </a:endParaRPr>
          </a:p>
          <a:p>
            <a:pPr marL="419100" lvl="0" indent="-285750" algn="l" rtl="0">
              <a:spcBef>
                <a:spcPts val="0"/>
              </a:spcBef>
              <a:spcAft>
                <a:spcPts val="0"/>
              </a:spcAft>
              <a:buClr>
                <a:schemeClr val="dk2"/>
              </a:buClr>
              <a:buSzPts val="1500"/>
              <a:buFont typeface="Arial" panose="020B0604020202020204" pitchFamily="34" charset="0"/>
              <a:buChar char="•"/>
            </a:pPr>
            <a:r>
              <a:rPr lang="en-GB" sz="1200" b="0" i="0" dirty="0">
                <a:solidFill>
                  <a:srgbClr val="24292F"/>
                </a:solidFill>
                <a:effectLst/>
                <a:latin typeface="-apple-system"/>
              </a:rPr>
              <a:t>Debug, Trace, and SoC performance monitoring features</a:t>
            </a:r>
          </a:p>
          <a:p>
            <a:pPr marL="133350" lvl="0" indent="0" algn="l" rtl="0">
              <a:spcBef>
                <a:spcPts val="0"/>
              </a:spcBef>
              <a:spcAft>
                <a:spcPts val="0"/>
              </a:spcAft>
              <a:buClr>
                <a:schemeClr val="dk2"/>
              </a:buClr>
              <a:buSzPts val="1500"/>
              <a:buNone/>
            </a:pPr>
            <a:endParaRPr lang="en-GB" sz="1400" dirty="0">
              <a:solidFill>
                <a:srgbClr val="24292F"/>
              </a:solidFill>
              <a:latin typeface="-apple-system"/>
              <a:ea typeface="Open Sans Light"/>
              <a:cs typeface="Open Sans Light"/>
              <a:sym typeface="Open Sans Light"/>
            </a:endParaRPr>
          </a:p>
          <a:p>
            <a:pPr marL="133350" lvl="0" indent="0" algn="l" rtl="0">
              <a:spcBef>
                <a:spcPts val="0"/>
              </a:spcBef>
              <a:spcAft>
                <a:spcPts val="0"/>
              </a:spcAft>
              <a:buClr>
                <a:schemeClr val="dk2"/>
              </a:buClr>
              <a:buSzPts val="1500"/>
              <a:buNone/>
            </a:pPr>
            <a:r>
              <a:rPr lang="en-GB" sz="1400" b="0" i="0" dirty="0">
                <a:solidFill>
                  <a:srgbClr val="24292F"/>
                </a:solidFill>
                <a:effectLst/>
                <a:latin typeface="-apple-system"/>
              </a:rPr>
              <a:t>The DTPM SIG shall work on a gap analysis by starting with a lay of the land review on RVI debug, trace, SoC performance-monitoring capabilities</a:t>
            </a:r>
            <a:endParaRPr lang="en" sz="14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138531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TG Status - Debug</a:t>
            </a:r>
            <a:endParaRPr dirty="0"/>
          </a:p>
        </p:txBody>
      </p:sp>
      <p:sp>
        <p:nvSpPr>
          <p:cNvPr id="315" name="Google Shape;315;p48"/>
          <p:cNvSpPr txBox="1">
            <a:spLocks noGrp="1"/>
          </p:cNvSpPr>
          <p:nvPr>
            <p:ph type="body" idx="1"/>
          </p:nvPr>
        </p:nvSpPr>
        <p:spPr>
          <a:xfrm>
            <a:off x="311700" y="2685224"/>
            <a:ext cx="8520600" cy="1883651"/>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Should be ready to ratify v1.0 March 2023</a:t>
            </a:r>
          </a:p>
          <a:p>
            <a:pPr marL="457200" lvl="0" indent="-323850" algn="l" rtl="0">
              <a:spcBef>
                <a:spcPts val="0"/>
              </a:spcBef>
              <a:spcAft>
                <a:spcPts val="0"/>
              </a:spcAft>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Several minor follow-on items deferred to v1.1:</a:t>
            </a:r>
          </a:p>
          <a:p>
            <a:pPr lvl="1" indent="-323850">
              <a:buClr>
                <a:schemeClr val="dk2"/>
              </a:buClr>
              <a:buSzPts val="1500"/>
              <a:buFont typeface="Open Sans Light"/>
              <a:buChar char="●"/>
            </a:pPr>
            <a:r>
              <a:rPr lang="en-GB" dirty="0">
                <a:solidFill>
                  <a:schemeClr val="dk2"/>
                </a:solidFill>
                <a:latin typeface="Open Sans Light"/>
                <a:ea typeface="Open Sans Light"/>
                <a:cs typeface="Open Sans Light"/>
              </a:rPr>
              <a:t>#562, let the debugger flush caches when there is no program buffer</a:t>
            </a:r>
          </a:p>
          <a:p>
            <a:pPr lvl="1" indent="-323850">
              <a:buClr>
                <a:schemeClr val="dk2"/>
              </a:buClr>
              <a:buSzPts val="1500"/>
              <a:buFont typeface="Open Sans Light"/>
              <a:buChar char="●"/>
            </a:pPr>
            <a:r>
              <a:rPr lang="en-GB" dirty="0">
                <a:solidFill>
                  <a:schemeClr val="dk2"/>
                </a:solidFill>
                <a:latin typeface="Open Sans Light"/>
                <a:ea typeface="Open Sans Light"/>
                <a:cs typeface="Open Sans Light"/>
              </a:rPr>
              <a:t>#390, optionally don't reset debug CSRs during reset</a:t>
            </a:r>
          </a:p>
          <a:p>
            <a:pPr lvl="1" indent="-323850">
              <a:buClr>
                <a:schemeClr val="dk2"/>
              </a:buClr>
              <a:buSzPts val="1500"/>
              <a:buFont typeface="Open Sans Light"/>
              <a:buChar char="●"/>
            </a:pPr>
            <a:endParaRPr dirty="0">
              <a:solidFill>
                <a:schemeClr val="dk2"/>
              </a:solidFill>
              <a:latin typeface="Open Sans Light"/>
              <a:ea typeface="Open Sans Light"/>
              <a:cs typeface="Open Sans Light"/>
              <a:sym typeface="Open Sans Light"/>
            </a:endParaRPr>
          </a:p>
        </p:txBody>
      </p:sp>
      <p:pic>
        <p:nvPicPr>
          <p:cNvPr id="1026" name="Picture 2">
            <a:extLst>
              <a:ext uri="{FF2B5EF4-FFF2-40B4-BE49-F238E27FC236}">
                <a16:creationId xmlns:a16="http://schemas.microsoft.com/office/drawing/2014/main" id="{A278A053-E738-4F12-B8CB-31DFBE0F5EC7}"/>
              </a:ext>
            </a:extLst>
          </p:cNvPr>
          <p:cNvPicPr>
            <a:picLocks noChangeAspect="1" noChangeArrowheads="1"/>
          </p:cNvPicPr>
          <p:nvPr/>
        </p:nvPicPr>
        <p:blipFill>
          <a:blip r:link="rId3">
            <a:extLst>
              <a:ext uri="{28A0092B-C50C-407E-A947-70E740481C1C}">
                <a14:useLocalDpi xmlns:a14="http://schemas.microsoft.com/office/drawing/2010/main" val="0"/>
              </a:ext>
            </a:extLst>
          </a:blip>
          <a:srcRect/>
          <a:stretch>
            <a:fillRect/>
          </a:stretch>
        </p:blipFill>
        <p:spPr bwMode="auto">
          <a:xfrm>
            <a:off x="311700" y="964324"/>
            <a:ext cx="8236752" cy="149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056050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5913</TotalTime>
  <Words>1614</Words>
  <Application>Microsoft Office PowerPoint</Application>
  <PresentationFormat>On-screen Show (16:9)</PresentationFormat>
  <Paragraphs>161</Paragraphs>
  <Slides>14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Open Sans Light</vt:lpstr>
      <vt:lpstr>Merriweather Sans</vt:lpstr>
      <vt:lpstr>Courier New</vt:lpstr>
      <vt:lpstr>Open Sans</vt:lpstr>
      <vt:lpstr>Century Gothic</vt:lpstr>
      <vt:lpstr>-apple-system</vt:lpstr>
      <vt:lpstr>Arial</vt:lpstr>
      <vt:lpstr>Symbol</vt:lpstr>
      <vt:lpstr>Open Sans SemiBold</vt:lpstr>
      <vt:lpstr>Calibri</vt:lpstr>
      <vt:lpstr>Wingdings</vt:lpstr>
      <vt:lpstr>Helvetica Neue</vt:lpstr>
      <vt:lpstr>Simple Light</vt:lpstr>
      <vt:lpstr>DTPM SIG</vt:lpstr>
      <vt:lpstr>Agenda</vt:lpstr>
      <vt:lpstr>Disclosures</vt:lpstr>
      <vt:lpstr>Only RISC-V Members May Attend</vt:lpstr>
      <vt:lpstr>Antitrust Policy Notice  </vt:lpstr>
      <vt:lpstr>Collaborative &amp; Welcoming Community</vt:lpstr>
      <vt:lpstr>Conventions</vt:lpstr>
      <vt:lpstr>Charter</vt:lpstr>
      <vt:lpstr>TG Status - Debug</vt:lpstr>
      <vt:lpstr>TG Status - Nexus</vt:lpstr>
      <vt:lpstr>Maintenance</vt:lpstr>
      <vt:lpstr>Gap Analysis</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Robertson, Iain (DI SW ICS TST)</cp:lastModifiedBy>
  <cp:revision>19</cp:revision>
  <dcterms:modified xsi:type="dcterms:W3CDTF">2022-11-11T12:30:15Z</dcterms:modified>
</cp:coreProperties>
</file>